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301" r:id="rId2"/>
    <p:sldId id="265" r:id="rId3"/>
    <p:sldId id="417" r:id="rId4"/>
    <p:sldId id="568" r:id="rId5"/>
    <p:sldId id="569" r:id="rId6"/>
    <p:sldId id="534" r:id="rId7"/>
    <p:sldId id="561" r:id="rId8"/>
    <p:sldId id="562" r:id="rId9"/>
    <p:sldId id="546" r:id="rId10"/>
    <p:sldId id="563" r:id="rId11"/>
    <p:sldId id="570" r:id="rId12"/>
    <p:sldId id="564" r:id="rId13"/>
    <p:sldId id="545" r:id="rId14"/>
    <p:sldId id="547" r:id="rId15"/>
    <p:sldId id="544" r:id="rId16"/>
    <p:sldId id="565" r:id="rId17"/>
    <p:sldId id="550" r:id="rId18"/>
    <p:sldId id="551" r:id="rId19"/>
    <p:sldId id="554" r:id="rId20"/>
    <p:sldId id="552" r:id="rId21"/>
    <p:sldId id="566" r:id="rId22"/>
    <p:sldId id="553" r:id="rId23"/>
    <p:sldId id="555" r:id="rId24"/>
    <p:sldId id="556" r:id="rId25"/>
    <p:sldId id="557" r:id="rId26"/>
    <p:sldId id="567" r:id="rId27"/>
    <p:sldId id="558" r:id="rId28"/>
    <p:sldId id="559" r:id="rId29"/>
    <p:sldId id="560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Lato Light" panose="020F0302020204030204" pitchFamily="34" charset="0"/>
      <p:regular r:id="rId41"/>
      <p:bold r:id="rId42"/>
      <p:italic r:id="rId43"/>
      <p:boldItalic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Slab" pitchFamily="2" charset="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61"/>
    <p:restoredTop sz="96338"/>
  </p:normalViewPr>
  <p:slideViewPr>
    <p:cSldViewPr snapToGrid="0">
      <p:cViewPr varScale="1">
        <p:scale>
          <a:sx n="92" d="100"/>
          <a:sy n="92" d="100"/>
        </p:scale>
        <p:origin x="192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C52D255-3C54-BA3D-A3D7-0D59C68B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01ADFDA1-0E09-C7A9-048C-378F4447ED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94DF9D6-CE51-21A7-AD60-72B961D8F6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7355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C52D255-3C54-BA3D-A3D7-0D59C68B2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01ADFDA1-0E09-C7A9-048C-378F4447ED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94DF9D6-CE51-21A7-AD60-72B961D8F6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5757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6BF29502-1B3D-4D84-0091-DC660541D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>
            <a:extLst>
              <a:ext uri="{FF2B5EF4-FFF2-40B4-BE49-F238E27FC236}">
                <a16:creationId xmlns:a16="http://schemas.microsoft.com/office/drawing/2014/main" id="{C9145563-020D-1718-D70E-25C8DD92D8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>
            <a:extLst>
              <a:ext uri="{FF2B5EF4-FFF2-40B4-BE49-F238E27FC236}">
                <a16:creationId xmlns:a16="http://schemas.microsoft.com/office/drawing/2014/main" id="{24B19006-2D4C-3C84-9F7F-A3A87E715C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799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13034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0902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0850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89436059-41A2-9C72-D465-7DD961F17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>
            <a:extLst>
              <a:ext uri="{FF2B5EF4-FFF2-40B4-BE49-F238E27FC236}">
                <a16:creationId xmlns:a16="http://schemas.microsoft.com/office/drawing/2014/main" id="{41B55CE8-626D-E8CC-DD4F-BB75BC04E5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>
            <a:extLst>
              <a:ext uri="{FF2B5EF4-FFF2-40B4-BE49-F238E27FC236}">
                <a16:creationId xmlns:a16="http://schemas.microsoft.com/office/drawing/2014/main" id="{76AAFA38-6986-C49A-05DB-2ACCC785B6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550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90495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243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2578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36288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DA5DEA54-2816-C232-C271-53FE533E5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>
            <a:extLst>
              <a:ext uri="{FF2B5EF4-FFF2-40B4-BE49-F238E27FC236}">
                <a16:creationId xmlns:a16="http://schemas.microsoft.com/office/drawing/2014/main" id="{875492FB-46E6-28F5-2020-67692EC415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>
            <a:extLst>
              <a:ext uri="{FF2B5EF4-FFF2-40B4-BE49-F238E27FC236}">
                <a16:creationId xmlns:a16="http://schemas.microsoft.com/office/drawing/2014/main" id="{910D2837-E547-5255-435E-1B6D53F76B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610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5563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6807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045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9508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22E55615-7A0D-23D6-A923-38CACE6B2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>
            <a:extLst>
              <a:ext uri="{FF2B5EF4-FFF2-40B4-BE49-F238E27FC236}">
                <a16:creationId xmlns:a16="http://schemas.microsoft.com/office/drawing/2014/main" id="{48FAC8EC-07CE-E1C7-3B5C-43D16D8ED6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>
            <a:extLst>
              <a:ext uri="{FF2B5EF4-FFF2-40B4-BE49-F238E27FC236}">
                <a16:creationId xmlns:a16="http://schemas.microsoft.com/office/drawing/2014/main" id="{374F4807-CF16-6210-E367-9407A08891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46573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91994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23447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8882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294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5899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048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816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D8E21CE1-264F-E6CD-06B0-B7779DD1B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D44A5041-2D7F-1FFC-60A7-55DBDEB2D2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45D719E-FA29-00B2-ECD0-D55A84FE18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5683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F823DFDE-2861-582A-E8A2-2BB70DCF7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A59687-D341-D6A9-7363-D3E07B6CF0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31ABC234-E171-1AE8-B632-562E8D3E21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53246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098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892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5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Tree-Based Models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194B7C6C-0136-23B5-9561-FE9E1FF92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F8624C61-9466-E7A7-AD21-955F8D26B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Ensembles of Regression Trees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AFA84BA9-CB7B-B8CE-E89E-0F9691C8E43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based on averaging (average of the tree predictions)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sym typeface="Arial"/>
                  </a:rPr>
                  <a:t>Remember the prediction is equal to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  <a:sym typeface="Arial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sym typeface="Arial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dirty="0">
                    <a:sym typeface="Arial"/>
                  </a:rPr>
                  <a:t> of the node	</a:t>
                </a:r>
                <a:endParaRPr lang="en-US" dirty="0"/>
              </a:p>
            </p:txBody>
          </p:sp>
        </mc:Choice>
        <mc:Fallback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AFA84BA9-CB7B-B8CE-E89E-0F9691C8E43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 descr="Develop an Intuition for How Ensemble Learning Works">
            <a:extLst>
              <a:ext uri="{FF2B5EF4-FFF2-40B4-BE49-F238E27FC236}">
                <a16:creationId xmlns:a16="http://schemas.microsoft.com/office/drawing/2014/main" id="{AC264061-B1AE-42A1-7664-7E32D028D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14" y="3628789"/>
            <a:ext cx="3906679" cy="293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ow do Regression Trees Work?. Previously we spoke about decision… | by  Luka Beverin | DataDrivenInvestor">
            <a:extLst>
              <a:ext uri="{FF2B5EF4-FFF2-40B4-BE49-F238E27FC236}">
                <a16:creationId xmlns:a16="http://schemas.microsoft.com/office/drawing/2014/main" id="{642DBF8D-E0D0-5E89-403F-A064C2894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166" y="3733881"/>
            <a:ext cx="1418254" cy="10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ow do Regression Trees Work?. Previously we spoke about decision… | by  Luka Beverin | DataDrivenInvestor">
            <a:extLst>
              <a:ext uri="{FF2B5EF4-FFF2-40B4-BE49-F238E27FC236}">
                <a16:creationId xmlns:a16="http://schemas.microsoft.com/office/drawing/2014/main" id="{E67122AC-86DE-6177-84DB-68856BA12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409" y="3746495"/>
            <a:ext cx="1418254" cy="10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ow do Regression Trees Work?. Previously we spoke about decision… | by  Luka Beverin | DataDrivenInvestor">
            <a:extLst>
              <a:ext uri="{FF2B5EF4-FFF2-40B4-BE49-F238E27FC236}">
                <a16:creationId xmlns:a16="http://schemas.microsoft.com/office/drawing/2014/main" id="{4EC0AEE7-5778-2F14-676E-1736E978B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524" y="5451076"/>
            <a:ext cx="1418254" cy="10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do Regression Trees Work?. Previously we spoke about decision… | by  Luka Beverin | DataDrivenInvestor">
            <a:extLst>
              <a:ext uri="{FF2B5EF4-FFF2-40B4-BE49-F238E27FC236}">
                <a16:creationId xmlns:a16="http://schemas.microsoft.com/office/drawing/2014/main" id="{CD90B8A4-82E9-ECAB-F52D-30B42EF20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538" y="5451076"/>
            <a:ext cx="1418254" cy="10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ow do Regression Trees Work?. Previously we spoke about decision… | by  Luka Beverin | DataDrivenInvestor">
            <a:extLst>
              <a:ext uri="{FF2B5EF4-FFF2-40B4-BE49-F238E27FC236}">
                <a16:creationId xmlns:a16="http://schemas.microsoft.com/office/drawing/2014/main" id="{A816D0AA-5708-6D7F-049E-D4E5C08B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20" y="4475928"/>
            <a:ext cx="1418254" cy="10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964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194B7C6C-0136-23B5-9561-FE9E1FF92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F8624C61-9466-E7A7-AD21-955F8D26B4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How can we avoid the same trees?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AFA84BA9-CB7B-B8CE-E89E-0F9691C8E4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If we fit a tree to the same dataset, we will get similar results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How can we avoid getting the same tree over and over?</a:t>
            </a:r>
          </a:p>
        </p:txBody>
      </p:sp>
      <p:pic>
        <p:nvPicPr>
          <p:cNvPr id="1028" name="Picture 4" descr="Why Choose Random Forest and Not Decision Trees | Towards AI">
            <a:extLst>
              <a:ext uri="{FF2B5EF4-FFF2-40B4-BE49-F238E27FC236}">
                <a16:creationId xmlns:a16="http://schemas.microsoft.com/office/drawing/2014/main" id="{50F5FCE3-9887-6997-DC3A-04AD0681B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64" b="58451"/>
          <a:stretch/>
        </p:blipFill>
        <p:spPr bwMode="auto">
          <a:xfrm>
            <a:off x="940411" y="2995468"/>
            <a:ext cx="1787238" cy="149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Why Choose Random Forest and Not Decision Trees | Towards AI">
            <a:extLst>
              <a:ext uri="{FF2B5EF4-FFF2-40B4-BE49-F238E27FC236}">
                <a16:creationId xmlns:a16="http://schemas.microsoft.com/office/drawing/2014/main" id="{E07F8D3B-B733-37F3-1990-FEEB26C3F4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64" b="58451"/>
          <a:stretch/>
        </p:blipFill>
        <p:spPr bwMode="auto">
          <a:xfrm>
            <a:off x="3025520" y="2995468"/>
            <a:ext cx="1787238" cy="149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Why Choose Random Forest and Not Decision Trees | Towards AI">
            <a:extLst>
              <a:ext uri="{FF2B5EF4-FFF2-40B4-BE49-F238E27FC236}">
                <a16:creationId xmlns:a16="http://schemas.microsoft.com/office/drawing/2014/main" id="{365A3258-593A-74DC-C8B8-AF00BD5926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64" b="58451"/>
          <a:stretch/>
        </p:blipFill>
        <p:spPr bwMode="auto">
          <a:xfrm>
            <a:off x="5110629" y="2995467"/>
            <a:ext cx="1787238" cy="149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Why Choose Random Forest and Not Decision Trees | Towards AI">
            <a:extLst>
              <a:ext uri="{FF2B5EF4-FFF2-40B4-BE49-F238E27FC236}">
                <a16:creationId xmlns:a16="http://schemas.microsoft.com/office/drawing/2014/main" id="{251EFA6A-33DC-6898-9E09-066828A2B7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64" b="58451"/>
          <a:stretch/>
        </p:blipFill>
        <p:spPr bwMode="auto">
          <a:xfrm>
            <a:off x="7195738" y="2995467"/>
            <a:ext cx="1787238" cy="149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Why Choose Random Forest and Not Decision Trees | Towards AI">
            <a:extLst>
              <a:ext uri="{FF2B5EF4-FFF2-40B4-BE49-F238E27FC236}">
                <a16:creationId xmlns:a16="http://schemas.microsoft.com/office/drawing/2014/main" id="{73F42079-918D-FD20-C9D2-ADBD78F87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264" b="58451"/>
          <a:stretch/>
        </p:blipFill>
        <p:spPr bwMode="auto">
          <a:xfrm>
            <a:off x="9280847" y="2995466"/>
            <a:ext cx="1787238" cy="1493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Why Choose Random Forest and Not Decision Trees | Towards AI">
            <a:extLst>
              <a:ext uri="{FF2B5EF4-FFF2-40B4-BE49-F238E27FC236}">
                <a16:creationId xmlns:a16="http://schemas.microsoft.com/office/drawing/2014/main" id="{A6AFA30C-E24F-98E1-398D-24DD82955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8" t="-290" r="74712" b="55224"/>
          <a:stretch/>
        </p:blipFill>
        <p:spPr bwMode="auto">
          <a:xfrm>
            <a:off x="940411" y="4834366"/>
            <a:ext cx="1787239" cy="161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Why Choose Random Forest and Not Decision Trees | Towards AI">
            <a:extLst>
              <a:ext uri="{FF2B5EF4-FFF2-40B4-BE49-F238E27FC236}">
                <a16:creationId xmlns:a16="http://schemas.microsoft.com/office/drawing/2014/main" id="{67B2122B-C3BF-FC82-D895-EA3C615AB0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7" r="36557" b="54934"/>
          <a:stretch/>
        </p:blipFill>
        <p:spPr bwMode="auto">
          <a:xfrm>
            <a:off x="3025519" y="4834366"/>
            <a:ext cx="1787239" cy="161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Why Choose Random Forest and Not Decision Trees | Towards AI">
            <a:extLst>
              <a:ext uri="{FF2B5EF4-FFF2-40B4-BE49-F238E27FC236}">
                <a16:creationId xmlns:a16="http://schemas.microsoft.com/office/drawing/2014/main" id="{C408AA3B-B369-E229-6A90-8256464A7B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13" t="1076" r="-649" b="53858"/>
          <a:stretch/>
        </p:blipFill>
        <p:spPr bwMode="auto">
          <a:xfrm>
            <a:off x="5202380" y="4873045"/>
            <a:ext cx="1787239" cy="161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Why Choose Random Forest and Not Decision Trees | Towards AI">
            <a:extLst>
              <a:ext uri="{FF2B5EF4-FFF2-40B4-BE49-F238E27FC236}">
                <a16:creationId xmlns:a16="http://schemas.microsoft.com/office/drawing/2014/main" id="{4F246909-6D04-2758-FDC4-ABA2421A16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05" t="55023" r="76669" b="-89"/>
          <a:stretch/>
        </p:blipFill>
        <p:spPr bwMode="auto">
          <a:xfrm>
            <a:off x="6989619" y="4834366"/>
            <a:ext cx="1787239" cy="161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Why Choose Random Forest and Not Decision Trees | Towards AI">
            <a:extLst>
              <a:ext uri="{FF2B5EF4-FFF2-40B4-BE49-F238E27FC236}">
                <a16:creationId xmlns:a16="http://schemas.microsoft.com/office/drawing/2014/main" id="{5D2E02DB-613E-FF78-8B20-822EBD93D2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03" t="55352" r="31696" b="-418"/>
          <a:stretch/>
        </p:blipFill>
        <p:spPr bwMode="auto">
          <a:xfrm>
            <a:off x="9195953" y="4834366"/>
            <a:ext cx="2055636" cy="161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6C906EE-D605-82E9-18AE-D3091917978A}"/>
              </a:ext>
            </a:extLst>
          </p:cNvPr>
          <p:cNvSpPr/>
          <p:nvPr/>
        </p:nvSpPr>
        <p:spPr>
          <a:xfrm>
            <a:off x="706582" y="2880488"/>
            <a:ext cx="10667999" cy="1695367"/>
          </a:xfrm>
          <a:prstGeom prst="rect">
            <a:avLst/>
          </a:prstGeom>
          <a:solidFill>
            <a:schemeClr val="accent6">
              <a:lumMod val="95000"/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CD06D6-1B59-8975-7725-78D81B335554}"/>
              </a:ext>
            </a:extLst>
          </p:cNvPr>
          <p:cNvSpPr/>
          <p:nvPr/>
        </p:nvSpPr>
        <p:spPr>
          <a:xfrm>
            <a:off x="706582" y="4713815"/>
            <a:ext cx="10667999" cy="1695367"/>
          </a:xfrm>
          <a:prstGeom prst="rect">
            <a:avLst/>
          </a:prstGeom>
          <a:solidFill>
            <a:schemeClr val="accent6">
              <a:lumMod val="95000"/>
              <a:alpha val="23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56A137-8DF8-F529-D02E-10640500CA88}"/>
              </a:ext>
            </a:extLst>
          </p:cNvPr>
          <p:cNvSpPr/>
          <p:nvPr/>
        </p:nvSpPr>
        <p:spPr>
          <a:xfrm>
            <a:off x="1719062" y="3998504"/>
            <a:ext cx="4411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F725152-F37B-49D5-1BA1-E04D790677E7}"/>
              </a:ext>
            </a:extLst>
          </p:cNvPr>
          <p:cNvSpPr/>
          <p:nvPr/>
        </p:nvSpPr>
        <p:spPr>
          <a:xfrm>
            <a:off x="3865795" y="3971370"/>
            <a:ext cx="4411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F13B4D5-A658-535A-8032-5B0D1F11F271}"/>
              </a:ext>
            </a:extLst>
          </p:cNvPr>
          <p:cNvSpPr/>
          <p:nvPr/>
        </p:nvSpPr>
        <p:spPr>
          <a:xfrm>
            <a:off x="5889280" y="3957520"/>
            <a:ext cx="4411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9F4EF7A-B03F-F09B-7E3C-FE8732A1A41B}"/>
              </a:ext>
            </a:extLst>
          </p:cNvPr>
          <p:cNvSpPr/>
          <p:nvPr/>
        </p:nvSpPr>
        <p:spPr>
          <a:xfrm>
            <a:off x="8036013" y="3970425"/>
            <a:ext cx="4411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0CA64A-FB80-B47F-A10A-ADAFDD14D11A}"/>
              </a:ext>
            </a:extLst>
          </p:cNvPr>
          <p:cNvSpPr/>
          <p:nvPr/>
        </p:nvSpPr>
        <p:spPr>
          <a:xfrm>
            <a:off x="10121122" y="3970425"/>
            <a:ext cx="44114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7BF8CB-4ECC-BE93-0066-267222A377C2}"/>
              </a:ext>
            </a:extLst>
          </p:cNvPr>
          <p:cNvSpPr/>
          <p:nvPr/>
        </p:nvSpPr>
        <p:spPr>
          <a:xfrm>
            <a:off x="1719062" y="5762851"/>
            <a:ext cx="61266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sz="3600" b="0" cap="none" spc="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F42DA6B-78BC-0DBA-DB21-9A52DCBBA2BE}"/>
              </a:ext>
            </a:extLst>
          </p:cNvPr>
          <p:cNvSpPr/>
          <p:nvPr/>
        </p:nvSpPr>
        <p:spPr>
          <a:xfrm>
            <a:off x="3812635" y="5762851"/>
            <a:ext cx="61266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sz="360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3A1CB3A-730F-F2A4-2F40-2B822634984A}"/>
              </a:ext>
            </a:extLst>
          </p:cNvPr>
          <p:cNvSpPr/>
          <p:nvPr/>
        </p:nvSpPr>
        <p:spPr>
          <a:xfrm>
            <a:off x="5861070" y="5762851"/>
            <a:ext cx="61266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sz="360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30BBDD-D26A-997C-2E3A-C917C440533F}"/>
              </a:ext>
            </a:extLst>
          </p:cNvPr>
          <p:cNvSpPr/>
          <p:nvPr/>
        </p:nvSpPr>
        <p:spPr>
          <a:xfrm>
            <a:off x="8060730" y="5728394"/>
            <a:ext cx="61266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sz="360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A594DBD-A200-9796-D404-BC1B08AA46E8}"/>
              </a:ext>
            </a:extLst>
          </p:cNvPr>
          <p:cNvSpPr/>
          <p:nvPr/>
        </p:nvSpPr>
        <p:spPr>
          <a:xfrm>
            <a:off x="10035362" y="5739371"/>
            <a:ext cx="61266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</a:t>
            </a:r>
            <a:r>
              <a:rPr lang="en-US" sz="360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en-US" sz="3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9660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6A539391-41A0-6ED2-C596-ACB425D595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>
            <a:extLst>
              <a:ext uri="{FF2B5EF4-FFF2-40B4-BE49-F238E27FC236}">
                <a16:creationId xmlns:a16="http://schemas.microsoft.com/office/drawing/2014/main" id="{291DB1AC-A1FF-3D8D-41CF-CCF57E6E526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Bagging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6C533-14CC-2967-CA59-2251E89AF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32" y="3825501"/>
            <a:ext cx="2853267" cy="285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71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Bootstrap Aggregating (Bagging)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Bootstrapping means to randomly sample with replacement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bootstrap sample is usually the same size as the original data set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en-US" dirty="0"/>
              <a:t> </a:t>
            </a: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2" name="Picture 2" descr="Many Heads Are Better Than One: The Case For Ensemble Learning - KDnuggets">
            <a:extLst>
              <a:ext uri="{FF2B5EF4-FFF2-40B4-BE49-F238E27FC236}">
                <a16:creationId xmlns:a16="http://schemas.microsoft.com/office/drawing/2014/main" id="{48BE30B6-E787-2E14-BD5E-B1754E12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2709524"/>
            <a:ext cx="2852656" cy="384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248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Bootstrap Aggregating (Bagging)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out of bag (OOB) score can help estimate performance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9327A6-E02C-04AF-73D7-3CAA3E8A1BD4}"/>
              </a:ext>
            </a:extLst>
          </p:cNvPr>
          <p:cNvGrpSpPr/>
          <p:nvPr/>
        </p:nvGrpSpPr>
        <p:grpSpPr>
          <a:xfrm>
            <a:off x="838200" y="2354791"/>
            <a:ext cx="3344333" cy="4351338"/>
            <a:chOff x="345281" y="1762335"/>
            <a:chExt cx="3778484" cy="5095665"/>
          </a:xfrm>
        </p:grpSpPr>
        <p:pic>
          <p:nvPicPr>
            <p:cNvPr id="19" name="Picture 2" descr="Many Heads Are Better Than One: The Case For Ensemble Learning - KDnuggets">
              <a:extLst>
                <a:ext uri="{FF2B5EF4-FFF2-40B4-BE49-F238E27FC236}">
                  <a16:creationId xmlns:a16="http://schemas.microsoft.com/office/drawing/2014/main" id="{915E7EE3-7859-8E90-5A3F-B8602F91CB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81" y="1762335"/>
              <a:ext cx="3778484" cy="5095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Multiply 19">
              <a:extLst>
                <a:ext uri="{FF2B5EF4-FFF2-40B4-BE49-F238E27FC236}">
                  <a16:creationId xmlns:a16="http://schemas.microsoft.com/office/drawing/2014/main" id="{90F2081C-006E-A04A-9617-37436E7ADC8B}"/>
                </a:ext>
              </a:extLst>
            </p:cNvPr>
            <p:cNvSpPr/>
            <p:nvPr/>
          </p:nvSpPr>
          <p:spPr>
            <a:xfrm>
              <a:off x="2037301" y="2312894"/>
              <a:ext cx="251011" cy="251012"/>
            </a:xfrm>
            <a:prstGeom prst="mathMultiply">
              <a:avLst/>
            </a:prstGeom>
            <a:gradFill rotWithShape="1">
              <a:gsLst>
                <a:gs pos="0">
                  <a:srgbClr val="006971">
                    <a:tint val="100000"/>
                    <a:shade val="100000"/>
                    <a:satMod val="130000"/>
                  </a:srgbClr>
                </a:gs>
                <a:gs pos="100000">
                  <a:srgbClr val="006971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Multiply 20">
              <a:extLst>
                <a:ext uri="{FF2B5EF4-FFF2-40B4-BE49-F238E27FC236}">
                  <a16:creationId xmlns:a16="http://schemas.microsoft.com/office/drawing/2014/main" id="{E52B5329-DAE9-1B6D-5995-19F08728ABD7}"/>
                </a:ext>
              </a:extLst>
            </p:cNvPr>
            <p:cNvSpPr/>
            <p:nvPr/>
          </p:nvSpPr>
          <p:spPr>
            <a:xfrm>
              <a:off x="2189701" y="2465294"/>
              <a:ext cx="251011" cy="251012"/>
            </a:xfrm>
            <a:prstGeom prst="mathMultiply">
              <a:avLst/>
            </a:prstGeom>
            <a:gradFill rotWithShape="1">
              <a:gsLst>
                <a:gs pos="0">
                  <a:srgbClr val="006971">
                    <a:tint val="100000"/>
                    <a:shade val="100000"/>
                    <a:satMod val="130000"/>
                  </a:srgbClr>
                </a:gs>
                <a:gs pos="100000">
                  <a:srgbClr val="006971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Multiply 21">
              <a:extLst>
                <a:ext uri="{FF2B5EF4-FFF2-40B4-BE49-F238E27FC236}">
                  <a16:creationId xmlns:a16="http://schemas.microsoft.com/office/drawing/2014/main" id="{DDF7214A-C935-743E-5207-3D5E29F12812}"/>
                </a:ext>
              </a:extLst>
            </p:cNvPr>
            <p:cNvSpPr/>
            <p:nvPr/>
          </p:nvSpPr>
          <p:spPr>
            <a:xfrm>
              <a:off x="2342101" y="2645126"/>
              <a:ext cx="251011" cy="251012"/>
            </a:xfrm>
            <a:prstGeom prst="mathMultiply">
              <a:avLst/>
            </a:prstGeom>
            <a:gradFill rotWithShape="1">
              <a:gsLst>
                <a:gs pos="0">
                  <a:srgbClr val="006971">
                    <a:tint val="100000"/>
                    <a:shade val="100000"/>
                    <a:satMod val="130000"/>
                  </a:srgbClr>
                </a:gs>
                <a:gs pos="100000">
                  <a:srgbClr val="006971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7F7753EF-3879-9D76-6E1F-D30AACADD5D2}"/>
                </a:ext>
              </a:extLst>
            </p:cNvPr>
            <p:cNvSpPr/>
            <p:nvPr/>
          </p:nvSpPr>
          <p:spPr>
            <a:xfrm>
              <a:off x="1491709" y="2438400"/>
              <a:ext cx="251011" cy="251012"/>
            </a:xfrm>
            <a:prstGeom prst="mathMultiply">
              <a:avLst/>
            </a:prstGeom>
            <a:gradFill rotWithShape="1">
              <a:gsLst>
                <a:gs pos="0">
                  <a:srgbClr val="006971">
                    <a:tint val="100000"/>
                    <a:shade val="100000"/>
                    <a:satMod val="130000"/>
                  </a:srgbClr>
                </a:gs>
                <a:gs pos="100000">
                  <a:srgbClr val="006971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Multiply 23">
              <a:extLst>
                <a:ext uri="{FF2B5EF4-FFF2-40B4-BE49-F238E27FC236}">
                  <a16:creationId xmlns:a16="http://schemas.microsoft.com/office/drawing/2014/main" id="{0020FD89-A8D8-E971-55E0-64B6AAD8240F}"/>
                </a:ext>
              </a:extLst>
            </p:cNvPr>
            <p:cNvSpPr/>
            <p:nvPr/>
          </p:nvSpPr>
          <p:spPr>
            <a:xfrm>
              <a:off x="988591" y="2551519"/>
              <a:ext cx="251011" cy="251012"/>
            </a:xfrm>
            <a:prstGeom prst="mathMultiply">
              <a:avLst/>
            </a:prstGeom>
            <a:gradFill rotWithShape="1">
              <a:gsLst>
                <a:gs pos="0">
                  <a:srgbClr val="006971">
                    <a:tint val="100000"/>
                    <a:shade val="100000"/>
                    <a:satMod val="130000"/>
                  </a:srgbClr>
                </a:gs>
                <a:gs pos="100000">
                  <a:srgbClr val="006971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Multiply 24">
              <a:extLst>
                <a:ext uri="{FF2B5EF4-FFF2-40B4-BE49-F238E27FC236}">
                  <a16:creationId xmlns:a16="http://schemas.microsoft.com/office/drawing/2014/main" id="{13B0B288-7DAC-39D0-DE2C-A654BA3F1074}"/>
                </a:ext>
              </a:extLst>
            </p:cNvPr>
            <p:cNvSpPr/>
            <p:nvPr/>
          </p:nvSpPr>
          <p:spPr>
            <a:xfrm>
              <a:off x="2342101" y="2107111"/>
              <a:ext cx="251011" cy="251012"/>
            </a:xfrm>
            <a:prstGeom prst="mathMultiply">
              <a:avLst/>
            </a:prstGeom>
            <a:gradFill rotWithShape="1">
              <a:gsLst>
                <a:gs pos="0">
                  <a:srgbClr val="006971">
                    <a:tint val="100000"/>
                    <a:shade val="100000"/>
                    <a:satMod val="130000"/>
                  </a:srgbClr>
                </a:gs>
                <a:gs pos="100000">
                  <a:srgbClr val="006971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Multiply 25">
              <a:extLst>
                <a:ext uri="{FF2B5EF4-FFF2-40B4-BE49-F238E27FC236}">
                  <a16:creationId xmlns:a16="http://schemas.microsoft.com/office/drawing/2014/main" id="{4BAB54D6-5333-C560-B904-5C36F9B76670}"/>
                </a:ext>
              </a:extLst>
            </p:cNvPr>
            <p:cNvSpPr/>
            <p:nvPr/>
          </p:nvSpPr>
          <p:spPr>
            <a:xfrm>
              <a:off x="1364929" y="2071026"/>
              <a:ext cx="251011" cy="251012"/>
            </a:xfrm>
            <a:prstGeom prst="mathMultiply">
              <a:avLst/>
            </a:prstGeom>
            <a:gradFill rotWithShape="1">
              <a:gsLst>
                <a:gs pos="0">
                  <a:srgbClr val="006971">
                    <a:tint val="100000"/>
                    <a:shade val="100000"/>
                    <a:satMod val="130000"/>
                  </a:srgbClr>
                </a:gs>
                <a:gs pos="100000">
                  <a:srgbClr val="006971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Multiply 31">
            <a:extLst>
              <a:ext uri="{FF2B5EF4-FFF2-40B4-BE49-F238E27FC236}">
                <a16:creationId xmlns:a16="http://schemas.microsoft.com/office/drawing/2014/main" id="{7E381320-E6C0-BF7E-F47C-24A3E3585CA2}"/>
              </a:ext>
            </a:extLst>
          </p:cNvPr>
          <p:cNvSpPr/>
          <p:nvPr/>
        </p:nvSpPr>
        <p:spPr>
          <a:xfrm>
            <a:off x="4342404" y="2558446"/>
            <a:ext cx="359584" cy="354087"/>
          </a:xfrm>
          <a:prstGeom prst="mathMultiply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BD93F-C949-A65F-FE39-8BA9060D46AF}"/>
              </a:ext>
            </a:extLst>
          </p:cNvPr>
          <p:cNvSpPr txBox="1"/>
          <p:nvPr/>
        </p:nvSpPr>
        <p:spPr>
          <a:xfrm>
            <a:off x="4692507" y="2554350"/>
            <a:ext cx="41890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" panose="02000000000000000000" pitchFamily="2" charset="0"/>
                <a:ea typeface="MS PGothic" pitchFamily="34" charset="-128"/>
                <a:cs typeface="+mn-cs"/>
              </a:rPr>
              <a:t>Observations not selected in the bootstrap sample can be used to estimate the performance of the ensemble: Out-of-bag Performance.</a:t>
            </a:r>
            <a:endParaRPr lang="en-US" sz="1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 kern="1200" dirty="0">
              <a:solidFill>
                <a:srgbClr val="212121"/>
              </a:solidFill>
              <a:latin typeface="Roboto" panose="02000000000000000000" pitchFamily="2" charset="0"/>
              <a:ea typeface="MS PGothic" pitchFamily="34" charset="-128"/>
              <a:cs typeface="+mn-cs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 kern="1200" dirty="0">
              <a:solidFill>
                <a:srgbClr val="212121"/>
              </a:solidFill>
              <a:latin typeface="Roboto" panose="02000000000000000000" pitchFamily="2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7521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5160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D097D1EE-ECA9-66C2-EA84-C049C1A2B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>
            <a:extLst>
              <a:ext uri="{FF2B5EF4-FFF2-40B4-BE49-F238E27FC236}">
                <a16:creationId xmlns:a16="http://schemas.microsoft.com/office/drawing/2014/main" id="{A22766DD-8271-4141-E73F-1576A895F2F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Random Forests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98BFF-AA11-DB34-6998-CD64C7737E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32" y="3825501"/>
            <a:ext cx="2853267" cy="285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66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Random Forests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Bagging produces correlated predictions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improve bagging by also sampling the variables</a:t>
            </a: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01B1F-067F-A70C-747B-6DDB9934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08" y="2849880"/>
            <a:ext cx="5216195" cy="385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530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Random Forests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Bagging produces correlated predictions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improve bagging by also sampling the variables</a:t>
            </a: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FF8AEF-D36E-4FC3-16D7-72097EF2E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284" y="2746441"/>
            <a:ext cx="5367999" cy="352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701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Random Forests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Decision Boundary of RF</a:t>
            </a: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35FB9-CD97-21B3-BD4F-F3B07A63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91241"/>
            <a:ext cx="5419616" cy="387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5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Ensembles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9DB5D-80FC-8490-4048-79BBEBEB0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32" y="3825501"/>
            <a:ext cx="2853267" cy="28532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0341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7D0845B9-252D-A975-65A9-8F51E15B4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>
            <a:extLst>
              <a:ext uri="{FF2B5EF4-FFF2-40B4-BE49-F238E27FC236}">
                <a16:creationId xmlns:a16="http://schemas.microsoft.com/office/drawing/2014/main" id="{BFE1AB73-9973-633F-6F82-956D42E9321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Boosted Trees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F3374A-0133-FC2C-18C6-5C29C005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32" y="3825501"/>
            <a:ext cx="2853267" cy="285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393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Boosted Trees (Boosting)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boosting trees are grown sequentially.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Each tree is fit on a the residuals of the previous tree. </a:t>
            </a:r>
            <a:r>
              <a:rPr lang="en-US" dirty="0">
                <a:sym typeface="Arial"/>
              </a:rPr>
              <a:t>	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2A9CCF4-4E3E-B73C-69FA-23844C221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95" y="2849880"/>
            <a:ext cx="6669816" cy="364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011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Boosted Trees (Boosting)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boosting trees are grown sequentially.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Each tree is fit </a:t>
            </a:r>
            <a:r>
              <a:rPr lang="en-US"/>
              <a:t>on the </a:t>
            </a:r>
            <a:r>
              <a:rPr lang="en-US" dirty="0"/>
              <a:t>residuals of the previous tree. </a:t>
            </a:r>
            <a:r>
              <a:rPr lang="en-US" dirty="0">
                <a:sym typeface="Arial"/>
              </a:rPr>
              <a:t>	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95058-0851-EE2E-6FD4-96A764DED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10" y="2803571"/>
            <a:ext cx="5521349" cy="373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0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Boosted Trees (Boosting)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boosting trees are grown sequentially.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Each tree is fit on a the residuals of the previous tree. </a:t>
            </a:r>
            <a:r>
              <a:rPr lang="en-US" dirty="0">
                <a:sym typeface="Arial"/>
              </a:rPr>
              <a:t>	</a:t>
            </a:r>
            <a:endParaRPr lang="en-US" dirty="0"/>
          </a:p>
        </p:txBody>
      </p:sp>
      <p:pic>
        <p:nvPicPr>
          <p:cNvPr id="2" name="Picture 2" descr="Gradient Boosting Machines · UC Business Analytics R Programming Guide">
            <a:extLst>
              <a:ext uri="{FF2B5EF4-FFF2-40B4-BE49-F238E27FC236}">
                <a16:creationId xmlns:a16="http://schemas.microsoft.com/office/drawing/2014/main" id="{EF2D3E45-87BC-7508-AB00-1BBDBC9F6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41898"/>
            <a:ext cx="3850977" cy="385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170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370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4DDB1FB3-320A-CDF8-03D7-23692BFCB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>
            <a:extLst>
              <a:ext uri="{FF2B5EF4-FFF2-40B4-BE49-F238E27FC236}">
                <a16:creationId xmlns:a16="http://schemas.microsoft.com/office/drawing/2014/main" id="{81028AF7-4E0F-5222-9CBA-B549A958CF2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Gradient-Based Boosting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E8C36-2145-C9F5-3819-73C383DA2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32" y="3825501"/>
            <a:ext cx="2853267" cy="285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991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Boosting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Gradient descent is an optimization algorithm used to minimize some function by iteratively moving in the direction of steepest descent</a:t>
            </a:r>
            <a:r>
              <a:rPr lang="en-US" dirty="0">
                <a:sym typeface="Arial"/>
              </a:rPr>
              <a:t>	</a:t>
            </a:r>
            <a:endParaRPr lang="en-US" dirty="0"/>
          </a:p>
        </p:txBody>
      </p:sp>
      <p:pic>
        <p:nvPicPr>
          <p:cNvPr id="3" name="Picture 2" descr="Stochastic Gradient Descent for machine learning clearly explained |  Baptiste Monpezat">
            <a:extLst>
              <a:ext uri="{FF2B5EF4-FFF2-40B4-BE49-F238E27FC236}">
                <a16:creationId xmlns:a16="http://schemas.microsoft.com/office/drawing/2014/main" id="{E46E5B34-EBA4-7BD8-3A0B-01C76D86A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49936"/>
            <a:ext cx="6685878" cy="33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443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Boosting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Important hyper-parameter is the step size (learning rate)</a:t>
            </a:r>
            <a:r>
              <a:rPr lang="en-US" dirty="0">
                <a:sym typeface="Arial"/>
              </a:rPr>
              <a:t>	</a:t>
            </a:r>
            <a:endParaRPr lang="en-US" dirty="0"/>
          </a:p>
        </p:txBody>
      </p:sp>
      <p:pic>
        <p:nvPicPr>
          <p:cNvPr id="2" name="Picture 2" descr="Gradient Descent Intuition — How Machines Learn | by The Experimental  Writer | AI Graduate | Medium">
            <a:extLst>
              <a:ext uri="{FF2B5EF4-FFF2-40B4-BE49-F238E27FC236}">
                <a16:creationId xmlns:a16="http://schemas.microsoft.com/office/drawing/2014/main" id="{267D6776-7B9F-AD67-35AF-651C9C398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77133"/>
            <a:ext cx="56388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805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713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Bias-Variance-Irreducible Errors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3 sources of error that prevent an algorithm to generalize: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1" dirty="0">
                    <a:solidFill>
                      <a:schemeClr val="bg1">
                        <a:lumMod val="10000"/>
                      </a:schemeClr>
                    </a:solidFill>
                  </a:rPr>
                  <a:t>Bias</a:t>
                </a:r>
                <a:r>
                  <a:rPr lang="en-US" b="1" baseline="30000" dirty="0">
                    <a:solidFill>
                      <a:schemeClr val="bg1">
                        <a:lumMod val="10000"/>
                      </a:schemeClr>
                    </a:solidFill>
                  </a:rPr>
                  <a:t>2</a:t>
                </a:r>
                <a:r>
                  <a:rPr lang="en-US" baseline="30000" dirty="0"/>
                  <a:t> </a:t>
                </a:r>
                <a:r>
                  <a:rPr lang="en-US" dirty="0"/>
                  <a:t>: difference between actual and expected, </a:t>
                </a:r>
                <a:r>
                  <a:rPr lang="en-US" dirty="0" err="1"/>
                  <a:t>e.g</a:t>
                </a:r>
                <a:r>
                  <a:rPr lang="en-US" dirty="0"/>
                  <a:t>,</a:t>
                </a:r>
                <a:r>
                  <a:rPr lang="en-US" dirty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sym typeface="Wingdings" pitchFamily="2" charset="2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sym typeface="Wingdings" pitchFamily="2" charset="2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1" dirty="0">
                    <a:solidFill>
                      <a:schemeClr val="bg1">
                        <a:lumMod val="10000"/>
                      </a:schemeClr>
                    </a:solidFill>
                  </a:rPr>
                  <a:t>Variance</a:t>
                </a:r>
                <a:r>
                  <a:rPr lang="en-US" dirty="0"/>
                  <a:t>: variability of model prediction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1" dirty="0">
                    <a:solidFill>
                      <a:schemeClr val="bg1">
                        <a:lumMod val="10000"/>
                      </a:schemeClr>
                    </a:solidFill>
                  </a:rPr>
                  <a:t>Irreducible</a:t>
                </a:r>
                <a:r>
                  <a:rPr lang="en-US" dirty="0"/>
                  <a:t>: inherent noise of the problem not reduced by any model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r>
                  <a:rPr lang="en-US" sz="2000" dirty="0">
                    <a:solidFill>
                      <a:srgbClr val="000000"/>
                    </a:solidFill>
                    <a:latin typeface="-apple-system"/>
                    <a:cs typeface="Arial"/>
                    <a:sym typeface="Arial"/>
                  </a:rPr>
                  <a:t>	</a:t>
                </a:r>
                <a:endParaRPr lang="en-US" dirty="0"/>
              </a:p>
            </p:txBody>
          </p:sp>
        </mc:Choice>
        <mc:Fallback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F6FD488E-FDE4-851B-31F1-0AD2EF032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65" y="3639608"/>
            <a:ext cx="2853267" cy="2853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D2C0C4-5AE8-E045-C379-F14E8AC5E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548" y="4639073"/>
            <a:ext cx="6034791" cy="61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44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Findings on Decision Trees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Have low bias, high variance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Are easily overfit to the training dataset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Model performance hard to judge on single test dataset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FD488E-FDE4-851B-31F1-0AD2EF032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65" y="3639608"/>
            <a:ext cx="2853267" cy="2853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D2C0C4-5AE8-E045-C379-F14E8AC5E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548" y="4639073"/>
            <a:ext cx="6034791" cy="610260"/>
          </a:xfrm>
          <a:prstGeom prst="rect">
            <a:avLst/>
          </a:prstGeom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F0F620F2-DB06-40C5-B94D-ABDAE4FBBBBC}"/>
              </a:ext>
            </a:extLst>
          </p:cNvPr>
          <p:cNvSpPr/>
          <p:nvPr/>
        </p:nvSpPr>
        <p:spPr>
          <a:xfrm>
            <a:off x="6480688" y="3429000"/>
            <a:ext cx="332510" cy="1210073"/>
          </a:xfrm>
          <a:prstGeom prst="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21AE3DF3-B4C5-C632-2D7E-F94862716D4E}"/>
              </a:ext>
            </a:extLst>
          </p:cNvPr>
          <p:cNvSpPr/>
          <p:nvPr/>
        </p:nvSpPr>
        <p:spPr>
          <a:xfrm>
            <a:off x="5043279" y="4353791"/>
            <a:ext cx="332510" cy="285282"/>
          </a:xfrm>
          <a:prstGeom prst="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0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Findings on Decision Trees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Can we reduce the variance of a decision tree?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can, if we use many and take their average.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How can we average tree? </a:t>
            </a: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Ensemble Learning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Ensemble Learning: </a:t>
            </a:r>
            <a:r>
              <a:rPr lang="en-US" dirty="0"/>
              <a:t>Voting or Averaging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FD488E-FDE4-851B-31F1-0AD2EF032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65" y="3639608"/>
            <a:ext cx="2853267" cy="2853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D2C0C4-5AE8-E045-C379-F14E8AC5E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548" y="4639073"/>
            <a:ext cx="6034791" cy="610260"/>
          </a:xfrm>
          <a:prstGeom prst="rect">
            <a:avLst/>
          </a:prstGeom>
        </p:spPr>
      </p:pic>
      <p:sp>
        <p:nvSpPr>
          <p:cNvPr id="4" name="Up Arrow 3">
            <a:extLst>
              <a:ext uri="{FF2B5EF4-FFF2-40B4-BE49-F238E27FC236}">
                <a16:creationId xmlns:a16="http://schemas.microsoft.com/office/drawing/2014/main" id="{F0F620F2-DB06-40C5-B94D-ABDAE4FBBBBC}"/>
              </a:ext>
            </a:extLst>
          </p:cNvPr>
          <p:cNvSpPr/>
          <p:nvPr/>
        </p:nvSpPr>
        <p:spPr>
          <a:xfrm>
            <a:off x="6480688" y="4125192"/>
            <a:ext cx="308832" cy="513882"/>
          </a:xfrm>
          <a:prstGeom prst="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0917287F-0137-42D2-464E-A6BE55921E12}"/>
              </a:ext>
            </a:extLst>
          </p:cNvPr>
          <p:cNvSpPr/>
          <p:nvPr/>
        </p:nvSpPr>
        <p:spPr>
          <a:xfrm>
            <a:off x="5043279" y="4353791"/>
            <a:ext cx="332510" cy="285282"/>
          </a:xfrm>
          <a:prstGeom prst="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88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Ensembles of Classification Trees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Combine the predictions from many different tree models.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Combining models should reduce the variance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6F57A-9751-6AAD-F304-A0576628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11" y="2894939"/>
            <a:ext cx="6034791" cy="610260"/>
          </a:xfrm>
          <a:prstGeom prst="rect">
            <a:avLst/>
          </a:prstGeom>
        </p:spPr>
      </p:pic>
      <p:pic>
        <p:nvPicPr>
          <p:cNvPr id="5" name="Picture 4" descr="An example of the aggregation process for an ensemble of decision trees. Individual classifications are aggregated, and an overall classification is derived.">
            <a:extLst>
              <a:ext uri="{FF2B5EF4-FFF2-40B4-BE49-F238E27FC236}">
                <a16:creationId xmlns:a16="http://schemas.microsoft.com/office/drawing/2014/main" id="{F5CBC863-32B7-45C5-4FA7-19E03AA72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7" r="22283"/>
          <a:stretch/>
        </p:blipFill>
        <p:spPr bwMode="auto">
          <a:xfrm>
            <a:off x="1074574" y="3691467"/>
            <a:ext cx="5177576" cy="280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986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A65742D-94CF-5930-0FF2-38E9BC577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96FEDD8D-96F4-10DB-E64B-809A347436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Ensembles of Classification Trees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F9EA2688-FD85-7E3C-96DC-1A17DA13277F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based on </a:t>
                </a:r>
                <a:r>
                  <a:rPr lang="en-US" b="1" u="sng" dirty="0"/>
                  <a:t>voting</a:t>
                </a:r>
                <a:r>
                  <a:rPr lang="en-US" dirty="0"/>
                  <a:t> (most common class) of the trees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For the ensemble below, what is the prediction for a customer with a 2 year contract to churn?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𝑐h𝑢𝑟𝑛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𝑐h𝑢𝑟𝑛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F9EA2688-FD85-7E3C-96DC-1A17DA13277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 r="-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B7F199B-C25E-F9AF-97D1-25A15DF92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8226"/>
            <a:ext cx="3027795" cy="228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6C47B80-DC44-F5D1-0BE2-9B9A5C31A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784" y="3508226"/>
            <a:ext cx="3027795" cy="228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D0460A7-9394-ADEB-262D-45CEE27B7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8" y="3508225"/>
            <a:ext cx="3027796" cy="228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066F47-DEBC-A3D9-EF02-519FFF24C12A}"/>
              </a:ext>
            </a:extLst>
          </p:cNvPr>
          <p:cNvSpPr txBox="1"/>
          <p:nvPr/>
        </p:nvSpPr>
        <p:spPr>
          <a:xfrm>
            <a:off x="4052095" y="5798565"/>
            <a:ext cx="2717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Ensemble of 3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405985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0E0C8C4-F89E-05B3-8833-63EDD8175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EED788A2-E675-C8EC-92DF-BA9C049876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Ensembles of Classification Trees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45D85D96-4CEA-F1FC-8D4F-7C1696FA2E34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calculated based on </a:t>
                </a:r>
                <a:r>
                  <a:rPr lang="en-US" b="1" u="sng" dirty="0"/>
                  <a:t>averaging</a:t>
                </a:r>
                <a:r>
                  <a:rPr lang="en-US" dirty="0"/>
                  <a:t> (average propensities) of trees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For the ensemble below, what is the probability for a customer with a 2 year contract to churn? </a:t>
                </a:r>
                <a:r>
                  <a:rPr lang="en-US" sz="2000" dirty="0">
                    <a:solidFill>
                      <a:srgbClr val="000000"/>
                    </a:solidFill>
                    <a:latin typeface="-apple-system"/>
                    <a:cs typeface="Arial"/>
                    <a:sym typeface="Arial"/>
                  </a:rPr>
                  <a:t>	</a:t>
                </a:r>
                <a:endParaRPr lang="en-US" dirty="0"/>
              </a:p>
            </p:txBody>
          </p:sp>
        </mc:Choice>
        <mc:Fallback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45D85D96-4CEA-F1FC-8D4F-7C1696FA2E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 r="-160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EC142B87-5E14-D274-8D8E-097BDD4FD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08226"/>
            <a:ext cx="3027795" cy="228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05C8E95-911A-4AD7-DB2C-C57DFFC01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784" y="3508226"/>
            <a:ext cx="3027795" cy="228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B40FCA7-66FD-72DA-D4F9-6069A8A7E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578" y="3508225"/>
            <a:ext cx="3027796" cy="228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0B1B6B-529D-B900-4F43-DC74BE31E876}"/>
              </a:ext>
            </a:extLst>
          </p:cNvPr>
          <p:cNvSpPr txBox="1"/>
          <p:nvPr/>
        </p:nvSpPr>
        <p:spPr>
          <a:xfrm>
            <a:off x="4052095" y="5798565"/>
            <a:ext cx="27172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Ensemble of 3 Decision Trees</a:t>
            </a:r>
          </a:p>
        </p:txBody>
      </p:sp>
    </p:spTree>
    <p:extLst>
      <p:ext uri="{BB962C8B-B14F-4D97-AF65-F5344CB8AC3E}">
        <p14:creationId xmlns:p14="http://schemas.microsoft.com/office/powerpoint/2010/main" val="3827730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Ensembles of Regression Trees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Combine the predictions from many different tree models.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Combining models should reduce the variance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dirty="0">
                <a:sym typeface="Arial"/>
              </a:rPr>
              <a:t>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6F57A-9751-6AAD-F304-A0576628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27" y="2818989"/>
            <a:ext cx="6034791" cy="610260"/>
          </a:xfrm>
          <a:prstGeom prst="rect">
            <a:avLst/>
          </a:prstGeom>
        </p:spPr>
      </p:pic>
      <p:pic>
        <p:nvPicPr>
          <p:cNvPr id="2" name="Picture 2" descr="Develop an Intuition for How Ensemble Learning Works">
            <a:extLst>
              <a:ext uri="{FF2B5EF4-FFF2-40B4-BE49-F238E27FC236}">
                <a16:creationId xmlns:a16="http://schemas.microsoft.com/office/drawing/2014/main" id="{EAD16627-037C-5421-76A0-DE23AA32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14" y="3628789"/>
            <a:ext cx="3906679" cy="293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ow do Regression Trees Work?. Previously we spoke about decision… | by  Luka Beverin | DataDrivenInvestor">
            <a:extLst>
              <a:ext uri="{FF2B5EF4-FFF2-40B4-BE49-F238E27FC236}">
                <a16:creationId xmlns:a16="http://schemas.microsoft.com/office/drawing/2014/main" id="{AA22858E-02B5-6966-9BB3-DCEB14B5E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166" y="3733881"/>
            <a:ext cx="1418254" cy="10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ow do Regression Trees Work?. Previously we spoke about decision… | by  Luka Beverin | DataDrivenInvestor">
            <a:extLst>
              <a:ext uri="{FF2B5EF4-FFF2-40B4-BE49-F238E27FC236}">
                <a16:creationId xmlns:a16="http://schemas.microsoft.com/office/drawing/2014/main" id="{2321E630-B50D-F77B-E3EF-65AC0275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409" y="3746495"/>
            <a:ext cx="1418254" cy="10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ow do Regression Trees Work?. Previously we spoke about decision… | by  Luka Beverin | DataDrivenInvestor">
            <a:extLst>
              <a:ext uri="{FF2B5EF4-FFF2-40B4-BE49-F238E27FC236}">
                <a16:creationId xmlns:a16="http://schemas.microsoft.com/office/drawing/2014/main" id="{2DE2F834-2DFF-DB19-3D67-79E16823A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524" y="5451076"/>
            <a:ext cx="1418254" cy="10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do Regression Trees Work?. Previously we spoke about decision… | by  Luka Beverin | DataDrivenInvestor">
            <a:extLst>
              <a:ext uri="{FF2B5EF4-FFF2-40B4-BE49-F238E27FC236}">
                <a16:creationId xmlns:a16="http://schemas.microsoft.com/office/drawing/2014/main" id="{5ECF558B-0891-C2F9-9F7B-C30D69FF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538" y="5451076"/>
            <a:ext cx="1418254" cy="10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ow do Regression Trees Work?. Previously we spoke about decision… | by  Luka Beverin | DataDrivenInvestor">
            <a:extLst>
              <a:ext uri="{FF2B5EF4-FFF2-40B4-BE49-F238E27FC236}">
                <a16:creationId xmlns:a16="http://schemas.microsoft.com/office/drawing/2014/main" id="{1A1A7F33-B791-EC18-3EFE-E5EED7637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20" y="4475928"/>
            <a:ext cx="1418254" cy="10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613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12750</TotalTime>
  <Words>1218</Words>
  <Application>Microsoft Macintosh PowerPoint</Application>
  <PresentationFormat>Widescreen</PresentationFormat>
  <Paragraphs>139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-apple-system</vt:lpstr>
      <vt:lpstr>Roboto</vt:lpstr>
      <vt:lpstr>Wingdings</vt:lpstr>
      <vt:lpstr>Lato Light</vt:lpstr>
      <vt:lpstr>Lato</vt:lpstr>
      <vt:lpstr>Arial</vt:lpstr>
      <vt:lpstr>Roboto Slab</vt:lpstr>
      <vt:lpstr>Calibri</vt:lpstr>
      <vt:lpstr>Cambria Math</vt:lpstr>
      <vt:lpstr>Office Theme</vt:lpstr>
      <vt:lpstr>Module 5</vt:lpstr>
      <vt:lpstr>Ensembles</vt:lpstr>
      <vt:lpstr>Bias-Variance-Irreducible Errors</vt:lpstr>
      <vt:lpstr>Findings on Decision Trees</vt:lpstr>
      <vt:lpstr>Findings on Decision Trees</vt:lpstr>
      <vt:lpstr>Ensembles of Classification Trees</vt:lpstr>
      <vt:lpstr>Ensembles of Classification Trees</vt:lpstr>
      <vt:lpstr>Ensembles of Classification Trees</vt:lpstr>
      <vt:lpstr>Ensembles of Regression Trees</vt:lpstr>
      <vt:lpstr>Ensembles of Regression Trees</vt:lpstr>
      <vt:lpstr>How can we avoid the same trees?</vt:lpstr>
      <vt:lpstr>Bagging</vt:lpstr>
      <vt:lpstr>Bootstrap Aggregating (Bagging)</vt:lpstr>
      <vt:lpstr>Bootstrap Aggregating (Bagging)</vt:lpstr>
      <vt:lpstr>Python</vt:lpstr>
      <vt:lpstr>Random Forests</vt:lpstr>
      <vt:lpstr>Random Forests</vt:lpstr>
      <vt:lpstr>Random Forests</vt:lpstr>
      <vt:lpstr>Random Forests</vt:lpstr>
      <vt:lpstr>Python</vt:lpstr>
      <vt:lpstr>Boosted Trees</vt:lpstr>
      <vt:lpstr>Boosted Trees (Boosting) </vt:lpstr>
      <vt:lpstr>Boosted Trees (Boosting) </vt:lpstr>
      <vt:lpstr>Boosted Trees (Boosting) </vt:lpstr>
      <vt:lpstr>Python</vt:lpstr>
      <vt:lpstr>Gradient-Based Boosting</vt:lpstr>
      <vt:lpstr>Gradient Boosting</vt:lpstr>
      <vt:lpstr>Gradient Boosting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167</cp:revision>
  <dcterms:modified xsi:type="dcterms:W3CDTF">2024-11-04T23:39:40Z</dcterms:modified>
</cp:coreProperties>
</file>